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aleway"/>
      <p:regular r:id="rId13"/>
      <p:bold r:id="rId14"/>
      <p:italic r:id="rId15"/>
      <p:boldItalic r:id="rId16"/>
    </p:embeddedFont>
    <p:embeddedFont>
      <p:font typeface="La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aleway-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italic.fntdata"/><Relationship Id="rId14" Type="http://schemas.openxmlformats.org/officeDocument/2006/relationships/font" Target="fonts/Raleway-bold.fntdata"/><Relationship Id="rId17" Type="http://schemas.openxmlformats.org/officeDocument/2006/relationships/font" Target="fonts/Lato-regular.fntdata"/><Relationship Id="rId16" Type="http://schemas.openxmlformats.org/officeDocument/2006/relationships/font" Target="fonts/Raleway-boldItalic.fntdata"/><Relationship Id="rId5" Type="http://schemas.openxmlformats.org/officeDocument/2006/relationships/notesMaster" Target="notesMasters/notesMaster1.xml"/><Relationship Id="rId19" Type="http://schemas.openxmlformats.org/officeDocument/2006/relationships/font" Target="fonts/Lato-italic.fntdata"/><Relationship Id="rId6" Type="http://schemas.openxmlformats.org/officeDocument/2006/relationships/slide" Target="slides/slide1.xml"/><Relationship Id="rId18"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4097422d8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4097422d8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46ee7dff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46ee7dff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300">
                <a:solidFill>
                  <a:srgbClr val="595959"/>
                </a:solidFill>
                <a:latin typeface="Lato"/>
                <a:ea typeface="Lato"/>
                <a:cs typeface="Lato"/>
                <a:sym typeface="Lato"/>
              </a:rPr>
              <a:t>La solución consiste en desarrollar un programa que contiene un algoritmo con un modelo predictivo, el cual puede identificar el grado de riesgo que tienen los pacientes de padecer un ACV.  El programa ayudará al médico a tomar una decisión correcta sobre el tratamiento y la celeridad con la que el paciente debe ser tratado. </a:t>
            </a:r>
            <a:endParaRPr sz="1300">
              <a:solidFill>
                <a:srgbClr val="595959"/>
              </a:solidFill>
              <a:latin typeface="Lato"/>
              <a:ea typeface="Lato"/>
              <a:cs typeface="Lato"/>
              <a:sym typeface="Lato"/>
            </a:endParaRPr>
          </a:p>
          <a:p>
            <a:pPr indent="0" lvl="0" marL="0" rtl="0" algn="just">
              <a:lnSpc>
                <a:spcPct val="150000"/>
              </a:lnSpc>
              <a:spcBef>
                <a:spcPts val="1600"/>
              </a:spcBef>
              <a:spcAft>
                <a:spcPts val="1600"/>
              </a:spcAft>
              <a:buNone/>
            </a:pPr>
            <a:r>
              <a:rPr lang="en" sz="1300">
                <a:solidFill>
                  <a:srgbClr val="595959"/>
                </a:solidFill>
                <a:latin typeface="Lato"/>
                <a:ea typeface="Lato"/>
                <a:cs typeface="Lato"/>
                <a:sym typeface="Lato"/>
              </a:rPr>
              <a:t>La capacidad predictiva del modelo requiere de información sobre una serie de variables, cuyos valores se consiguen tras la realización de exámenes médicos en el paciente. Al cargar estos datos  en el programa, el modelo clasifica cada paciente y los ordena en una tabla según el nivel de riesgo. Se espera que el programa contribuya a la aplicación de un tratamiento oportuno y reduzca la cantidad de muertes y discapacidades en los pacientes de la clínica.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4097422d8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4097422d8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4097422d84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4097422d84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grpSp>
        <p:nvGrpSpPr>
          <p:cNvPr id="100" name="Google Shape;100;p12"/>
          <p:cNvGrpSpPr/>
          <p:nvPr/>
        </p:nvGrpSpPr>
        <p:grpSpPr>
          <a:xfrm>
            <a:off x="830100" y="1190592"/>
            <a:ext cx="902027" cy="28400"/>
            <a:chOff x="4580561" y="2589004"/>
            <a:chExt cx="1064464" cy="25200"/>
          </a:xfrm>
        </p:grpSpPr>
        <p:sp>
          <p:nvSpPr>
            <p:cNvPr id="101" name="Google Shape;101;p12"/>
            <p:cNvSpPr/>
            <p:nvPr/>
          </p:nvSpPr>
          <p:spPr>
            <a:xfrm rot="-5400000">
              <a:off x="5366325" y="2335504"/>
              <a:ext cx="25200" cy="5322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2"/>
            <p:cNvSpPr/>
            <p:nvPr/>
          </p:nvSpPr>
          <p:spPr>
            <a:xfrm rot="-5400000">
              <a:off x="4836311" y="2333254"/>
              <a:ext cx="25200" cy="5367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4" name="Google Shape;104;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5" name="Google Shape;105;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6" name="Google Shape;106;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09" name="Google Shape;109;p13"/>
          <p:cNvSpPr/>
          <p:nvPr/>
        </p:nvSpPr>
        <p:spPr>
          <a:xfrm>
            <a:off x="830400"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3"/>
          <p:cNvGrpSpPr/>
          <p:nvPr/>
        </p:nvGrpSpPr>
        <p:grpSpPr>
          <a:xfrm>
            <a:off x="830392" y="1191256"/>
            <a:ext cx="745763" cy="45826"/>
            <a:chOff x="4580561" y="2589004"/>
            <a:chExt cx="1064464" cy="25200"/>
          </a:xfrm>
        </p:grpSpPr>
        <p:sp>
          <p:nvSpPr>
            <p:cNvPr id="111" name="Google Shape;111;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4" name="Google Shape;114;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5" name="Google Shape;115;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7" name="Shape 117"/>
        <p:cNvGrpSpPr/>
        <p:nvPr/>
      </p:nvGrpSpPr>
      <p:grpSpPr>
        <a:xfrm>
          <a:off x="0" y="0"/>
          <a:ext cx="0" cy="0"/>
          <a:chOff x="0" y="0"/>
          <a:chExt cx="0" cy="0"/>
        </a:xfrm>
      </p:grpSpPr>
      <p:sp>
        <p:nvSpPr>
          <p:cNvPr id="118" name="Google Shape;118;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19" name="Google Shape;119;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0" name="Shape 120"/>
        <p:cNvGrpSpPr/>
        <p:nvPr/>
      </p:nvGrpSpPr>
      <p:grpSpPr>
        <a:xfrm>
          <a:off x="0" y="0"/>
          <a:ext cx="0" cy="0"/>
          <a:chOff x="0" y="0"/>
          <a:chExt cx="0" cy="0"/>
        </a:xfrm>
      </p:grpSpPr>
      <p:grpSp>
        <p:nvGrpSpPr>
          <p:cNvPr id="121" name="Google Shape;121;p15"/>
          <p:cNvGrpSpPr/>
          <p:nvPr/>
        </p:nvGrpSpPr>
        <p:grpSpPr>
          <a:xfrm>
            <a:off x="830392" y="4169130"/>
            <a:ext cx="745763" cy="45826"/>
            <a:chOff x="4580561" y="2589004"/>
            <a:chExt cx="1064464" cy="25200"/>
          </a:xfrm>
        </p:grpSpPr>
        <p:sp>
          <p:nvSpPr>
            <p:cNvPr id="122" name="Google Shape;122;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5" name="Google Shape;125;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26" name="Google Shape;126;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7" name="Shape 127"/>
        <p:cNvGrpSpPr/>
        <p:nvPr/>
      </p:nvGrpSpPr>
      <p:grpSpPr>
        <a:xfrm>
          <a:off x="0" y="0"/>
          <a:ext cx="0" cy="0"/>
          <a:chOff x="0" y="0"/>
          <a:chExt cx="0" cy="0"/>
        </a:xfrm>
      </p:grpSpPr>
      <p:sp>
        <p:nvSpPr>
          <p:cNvPr id="128" name="Google Shape;12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108" y="1313285"/>
            <a:ext cx="3459716" cy="2670463"/>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273" y="1401826"/>
            <a:ext cx="3268500" cy="18129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1483542" y="1238581"/>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17"/>
          <p:cNvPicPr preferRelativeResize="0"/>
          <p:nvPr/>
        </p:nvPicPr>
        <p:blipFill rotWithShape="1">
          <a:blip r:embed="rId3">
            <a:alphaModFix/>
          </a:blip>
          <a:srcRect b="5303" l="0" r="0" t="0"/>
          <a:stretch/>
        </p:blipFill>
        <p:spPr>
          <a:xfrm>
            <a:off x="0" y="1636900"/>
            <a:ext cx="5191124" cy="3506601"/>
          </a:xfrm>
          <a:prstGeom prst="rect">
            <a:avLst/>
          </a:prstGeom>
          <a:noFill/>
          <a:ln>
            <a:noFill/>
          </a:ln>
        </p:spPr>
      </p:pic>
      <p:sp>
        <p:nvSpPr>
          <p:cNvPr id="134" name="Google Shape;134;p17"/>
          <p:cNvSpPr txBox="1"/>
          <p:nvPr>
            <p:ph idx="2" type="body"/>
          </p:nvPr>
        </p:nvSpPr>
        <p:spPr>
          <a:xfrm>
            <a:off x="5222650" y="1877450"/>
            <a:ext cx="3515400" cy="3025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600">
                <a:solidFill>
                  <a:srgbClr val="1A9988"/>
                </a:solidFill>
              </a:rPr>
              <a:t>800.000 personas por año tienen un ACV de los cuales 140.000 mueren y muchos </a:t>
            </a:r>
            <a:r>
              <a:rPr b="1" lang="en" sz="1600">
                <a:solidFill>
                  <a:srgbClr val="1A9988"/>
                </a:solidFill>
              </a:rPr>
              <a:t>sobrevivientes quedan con discapacidades.</a:t>
            </a:r>
            <a:r>
              <a:rPr b="1" lang="en" sz="1600">
                <a:solidFill>
                  <a:srgbClr val="1A9988"/>
                </a:solidFill>
              </a:rPr>
              <a:t> </a:t>
            </a:r>
            <a:endParaRPr b="1" sz="1600">
              <a:solidFill>
                <a:srgbClr val="1A9988"/>
              </a:solidFill>
            </a:endParaRPr>
          </a:p>
          <a:p>
            <a:pPr indent="0" lvl="0" marL="0" rtl="0" algn="just">
              <a:spcBef>
                <a:spcPts val="1000"/>
              </a:spcBef>
              <a:spcAft>
                <a:spcPts val="0"/>
              </a:spcAft>
              <a:buNone/>
            </a:pPr>
            <a:r>
              <a:t/>
            </a:r>
            <a:endParaRPr b="1" sz="1600">
              <a:solidFill>
                <a:srgbClr val="FF0000"/>
              </a:solidFill>
            </a:endParaRPr>
          </a:p>
          <a:p>
            <a:pPr indent="-323850" lvl="0" marL="457200" rtl="0" algn="l">
              <a:lnSpc>
                <a:spcPct val="115000"/>
              </a:lnSpc>
              <a:spcBef>
                <a:spcPts val="1000"/>
              </a:spcBef>
              <a:spcAft>
                <a:spcPts val="0"/>
              </a:spcAft>
              <a:buClr>
                <a:srgbClr val="000000"/>
              </a:buClr>
              <a:buSzPts val="1500"/>
              <a:buChar char="-"/>
            </a:pPr>
            <a:r>
              <a:rPr lang="en" sz="1500">
                <a:solidFill>
                  <a:srgbClr val="000000"/>
                </a:solidFill>
              </a:rPr>
              <a:t>¿Cómo podemos prevenir el ACV?</a:t>
            </a:r>
            <a:endParaRPr sz="1500">
              <a:solidFill>
                <a:srgbClr val="000000"/>
              </a:solidFill>
            </a:endParaRPr>
          </a:p>
          <a:p>
            <a:pPr indent="-323850" lvl="0" marL="457200" rtl="0" algn="l">
              <a:lnSpc>
                <a:spcPct val="115000"/>
              </a:lnSpc>
              <a:spcBef>
                <a:spcPts val="0"/>
              </a:spcBef>
              <a:spcAft>
                <a:spcPts val="0"/>
              </a:spcAft>
              <a:buClr>
                <a:srgbClr val="000000"/>
              </a:buClr>
              <a:buSzPts val="1500"/>
              <a:buChar char="-"/>
            </a:pPr>
            <a:r>
              <a:rPr lang="en" sz="1500">
                <a:solidFill>
                  <a:srgbClr val="000000"/>
                </a:solidFill>
              </a:rPr>
              <a:t>¿Cómo detectamos el ACV ?</a:t>
            </a:r>
            <a:endParaRPr sz="1500">
              <a:solidFill>
                <a:srgbClr val="000000"/>
              </a:solidFill>
            </a:endParaRPr>
          </a:p>
        </p:txBody>
      </p:sp>
      <p:sp>
        <p:nvSpPr>
          <p:cNvPr id="135" name="Google Shape;135;p17"/>
          <p:cNvSpPr txBox="1"/>
          <p:nvPr/>
        </p:nvSpPr>
        <p:spPr>
          <a:xfrm>
            <a:off x="1400850" y="474025"/>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136" name="Google Shape;136;p17"/>
          <p:cNvPicPr preferRelativeResize="0"/>
          <p:nvPr/>
        </p:nvPicPr>
        <p:blipFill>
          <a:blip r:embed="rId4">
            <a:alphaModFix/>
          </a:blip>
          <a:stretch>
            <a:fillRect/>
          </a:stretch>
        </p:blipFill>
        <p:spPr>
          <a:xfrm>
            <a:off x="6347449" y="390414"/>
            <a:ext cx="1265826" cy="1168476"/>
          </a:xfrm>
          <a:prstGeom prst="rect">
            <a:avLst/>
          </a:prstGeom>
          <a:noFill/>
          <a:ln>
            <a:noFill/>
          </a:ln>
        </p:spPr>
      </p:pic>
      <p:sp>
        <p:nvSpPr>
          <p:cNvPr id="137" name="Google Shape;137;p17"/>
          <p:cNvSpPr txBox="1"/>
          <p:nvPr>
            <p:ph type="title"/>
          </p:nvPr>
        </p:nvSpPr>
        <p:spPr>
          <a:xfrm>
            <a:off x="729450" y="651700"/>
            <a:ext cx="2515200" cy="90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El Problema</a:t>
            </a:r>
            <a:endParaRPr sz="30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18"/>
          <p:cNvPicPr preferRelativeResize="0"/>
          <p:nvPr/>
        </p:nvPicPr>
        <p:blipFill rotWithShape="1">
          <a:blip r:embed="rId3">
            <a:alphaModFix/>
          </a:blip>
          <a:srcRect b="20211" l="0" r="0" t="17922"/>
          <a:stretch/>
        </p:blipFill>
        <p:spPr>
          <a:xfrm>
            <a:off x="4159475" y="3088175"/>
            <a:ext cx="4984525" cy="2055326"/>
          </a:xfrm>
          <a:prstGeom prst="rect">
            <a:avLst/>
          </a:prstGeom>
          <a:noFill/>
          <a:ln>
            <a:noFill/>
          </a:ln>
        </p:spPr>
      </p:pic>
      <p:sp>
        <p:nvSpPr>
          <p:cNvPr id="143" name="Google Shape;143;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case</a:t>
            </a:r>
            <a:endParaRPr/>
          </a:p>
        </p:txBody>
      </p:sp>
      <p:sp>
        <p:nvSpPr>
          <p:cNvPr id="144" name="Google Shape;144;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Una clínica quiere reducir las muertes de sus pacientes por ACV: se requiere de la i</a:t>
            </a:r>
            <a:r>
              <a:rPr lang="en" sz="1600"/>
              <a:t>dentificación</a:t>
            </a:r>
            <a:r>
              <a:rPr lang="en" sz="1600"/>
              <a:t> de los pacientes de alto </a:t>
            </a:r>
            <a:r>
              <a:rPr lang="en" sz="1600"/>
              <a:t>riesgo para poder brindarles, </a:t>
            </a:r>
            <a:r>
              <a:rPr lang="en" sz="1600"/>
              <a:t>a sus respectivos médicos de cabecera, una notificación temprana del caso en pos de tomar las medidas de prevención necesarias. </a:t>
            </a:r>
            <a:endParaRPr sz="16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19"/>
          <p:cNvPicPr preferRelativeResize="0"/>
          <p:nvPr/>
        </p:nvPicPr>
        <p:blipFill>
          <a:blip r:embed="rId3">
            <a:alphaModFix/>
          </a:blip>
          <a:stretch>
            <a:fillRect/>
          </a:stretch>
        </p:blipFill>
        <p:spPr>
          <a:xfrm>
            <a:off x="23750" y="3649275"/>
            <a:ext cx="1494226" cy="1494226"/>
          </a:xfrm>
          <a:prstGeom prst="rect">
            <a:avLst/>
          </a:prstGeom>
          <a:noFill/>
          <a:ln>
            <a:noFill/>
          </a:ln>
        </p:spPr>
      </p:pic>
      <p:cxnSp>
        <p:nvCxnSpPr>
          <p:cNvPr id="150" name="Google Shape;150;p19"/>
          <p:cNvCxnSpPr/>
          <p:nvPr/>
        </p:nvCxnSpPr>
        <p:spPr>
          <a:xfrm>
            <a:off x="4067669" y="3263604"/>
            <a:ext cx="4650900" cy="0"/>
          </a:xfrm>
          <a:prstGeom prst="straightConnector1">
            <a:avLst/>
          </a:prstGeom>
          <a:noFill/>
          <a:ln cap="flat" cmpd="sng" w="38100">
            <a:solidFill>
              <a:srgbClr val="666666"/>
            </a:solidFill>
            <a:prstDash val="solid"/>
            <a:round/>
            <a:headEnd len="med" w="med" type="none"/>
            <a:tailEnd len="med" w="med" type="none"/>
          </a:ln>
        </p:spPr>
      </p:cxnSp>
      <p:cxnSp>
        <p:nvCxnSpPr>
          <p:cNvPr id="151" name="Google Shape;151;p19"/>
          <p:cNvCxnSpPr/>
          <p:nvPr/>
        </p:nvCxnSpPr>
        <p:spPr>
          <a:xfrm>
            <a:off x="662650" y="3263604"/>
            <a:ext cx="3218400" cy="0"/>
          </a:xfrm>
          <a:prstGeom prst="straightConnector1">
            <a:avLst/>
          </a:prstGeom>
          <a:noFill/>
          <a:ln cap="flat" cmpd="sng" w="38100">
            <a:solidFill>
              <a:srgbClr val="B7B7B7"/>
            </a:solidFill>
            <a:prstDash val="solid"/>
            <a:round/>
            <a:headEnd len="med" w="med" type="none"/>
            <a:tailEnd len="med" w="med" type="none"/>
          </a:ln>
        </p:spPr>
      </p:cxnSp>
      <p:sp>
        <p:nvSpPr>
          <p:cNvPr id="152" name="Google Shape;15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Objetivos y fechas</a:t>
            </a:r>
            <a:endParaRPr sz="3000"/>
          </a:p>
        </p:txBody>
      </p:sp>
      <p:grpSp>
        <p:nvGrpSpPr>
          <p:cNvPr id="153" name="Google Shape;153;p19"/>
          <p:cNvGrpSpPr/>
          <p:nvPr/>
        </p:nvGrpSpPr>
        <p:grpSpPr>
          <a:xfrm>
            <a:off x="5293201" y="2678680"/>
            <a:ext cx="1040700" cy="1039104"/>
            <a:chOff x="5293201" y="2678680"/>
            <a:chExt cx="1040700" cy="1039104"/>
          </a:xfrm>
        </p:grpSpPr>
        <p:sp>
          <p:nvSpPr>
            <p:cNvPr id="154" name="Google Shape;154;p19"/>
            <p:cNvSpPr txBox="1"/>
            <p:nvPr/>
          </p:nvSpPr>
          <p:spPr>
            <a:xfrm>
              <a:off x="5297801" y="2856485"/>
              <a:ext cx="1029000" cy="861300"/>
            </a:xfrm>
            <a:prstGeom prst="rect">
              <a:avLst/>
            </a:prstGeom>
            <a:solidFill>
              <a:srgbClr val="F3F3F3"/>
            </a:soli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1"/>
                  </a:solidFill>
                  <a:latin typeface="Lato"/>
                  <a:ea typeface="Lato"/>
                  <a:cs typeface="Lato"/>
                  <a:sym typeface="Lato"/>
                </a:rPr>
                <a:t>Aplicación</a:t>
              </a:r>
              <a:r>
                <a:rPr lang="en" sz="900">
                  <a:solidFill>
                    <a:schemeClr val="accent1"/>
                  </a:solidFill>
                  <a:latin typeface="Lato"/>
                  <a:ea typeface="Lato"/>
                  <a:cs typeface="Lato"/>
                  <a:sym typeface="Lato"/>
                </a:rPr>
                <a:t> </a:t>
              </a:r>
              <a:r>
                <a:rPr lang="en" sz="900">
                  <a:solidFill>
                    <a:schemeClr val="accent1"/>
                  </a:solidFill>
                  <a:latin typeface="Lato"/>
                  <a:ea typeface="Lato"/>
                  <a:cs typeface="Lato"/>
                  <a:sym typeface="Lato"/>
                </a:rPr>
                <a:t>prototipo</a:t>
              </a:r>
              <a:r>
                <a:rPr lang="en" sz="900">
                  <a:solidFill>
                    <a:schemeClr val="accent1"/>
                  </a:solidFill>
                  <a:latin typeface="Lato"/>
                  <a:ea typeface="Lato"/>
                  <a:cs typeface="Lato"/>
                  <a:sym typeface="Lato"/>
                </a:rPr>
                <a:t> para </a:t>
              </a:r>
              <a:r>
                <a:rPr lang="en" sz="900">
                  <a:solidFill>
                    <a:schemeClr val="accent1"/>
                  </a:solidFill>
                  <a:latin typeface="Lato"/>
                  <a:ea typeface="Lato"/>
                  <a:cs typeface="Lato"/>
                  <a:sym typeface="Lato"/>
                </a:rPr>
                <a:t>médicos</a:t>
              </a:r>
              <a:r>
                <a:rPr lang="en" sz="900">
                  <a:solidFill>
                    <a:schemeClr val="accent1"/>
                  </a:solidFill>
                  <a:latin typeface="Lato"/>
                  <a:ea typeface="Lato"/>
                  <a:cs typeface="Lato"/>
                  <a:sym typeface="Lato"/>
                </a:rPr>
                <a:t>.</a:t>
              </a:r>
              <a:endParaRPr sz="900">
                <a:solidFill>
                  <a:schemeClr val="accent1"/>
                </a:solidFill>
                <a:latin typeface="Lato"/>
                <a:ea typeface="Lato"/>
                <a:cs typeface="Lato"/>
                <a:sym typeface="Lato"/>
              </a:endParaRPr>
            </a:p>
          </p:txBody>
        </p:sp>
        <p:sp>
          <p:nvSpPr>
            <p:cNvPr id="155" name="Google Shape;155;p19"/>
            <p:cNvSpPr txBox="1"/>
            <p:nvPr/>
          </p:nvSpPr>
          <p:spPr>
            <a:xfrm>
              <a:off x="5293201" y="2678680"/>
              <a:ext cx="10407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NOVIEMBRE</a:t>
              </a:r>
              <a:endParaRPr sz="700">
                <a:solidFill>
                  <a:srgbClr val="FFFFFF"/>
                </a:solidFill>
                <a:latin typeface="Raleway"/>
                <a:ea typeface="Raleway"/>
                <a:cs typeface="Raleway"/>
                <a:sym typeface="Raleway"/>
              </a:endParaRPr>
            </a:p>
          </p:txBody>
        </p:sp>
      </p:grpSp>
      <p:grpSp>
        <p:nvGrpSpPr>
          <p:cNvPr id="156" name="Google Shape;156;p19"/>
          <p:cNvGrpSpPr/>
          <p:nvPr/>
        </p:nvGrpSpPr>
        <p:grpSpPr>
          <a:xfrm>
            <a:off x="6415277" y="2678680"/>
            <a:ext cx="1029017" cy="1039006"/>
            <a:chOff x="6415277" y="2678680"/>
            <a:chExt cx="1029017" cy="1039006"/>
          </a:xfrm>
        </p:grpSpPr>
        <p:sp>
          <p:nvSpPr>
            <p:cNvPr id="157" name="Google Shape;157;p19"/>
            <p:cNvSpPr txBox="1"/>
            <p:nvPr/>
          </p:nvSpPr>
          <p:spPr>
            <a:xfrm>
              <a:off x="6415277" y="2856387"/>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Testeo en casos reales y </a:t>
              </a:r>
              <a:r>
                <a:rPr lang="en" sz="900">
                  <a:solidFill>
                    <a:srgbClr val="FFFFFF"/>
                  </a:solidFill>
                  <a:latin typeface="Lato"/>
                  <a:ea typeface="Lato"/>
                  <a:cs typeface="Lato"/>
                  <a:sym typeface="Lato"/>
                </a:rPr>
                <a:t>reajustar</a:t>
              </a:r>
              <a:r>
                <a:rPr lang="en" sz="900">
                  <a:solidFill>
                    <a:srgbClr val="FFFFFF"/>
                  </a:solidFill>
                  <a:latin typeface="Lato"/>
                  <a:ea typeface="Lato"/>
                  <a:cs typeface="Lato"/>
                  <a:sym typeface="Lato"/>
                </a:rPr>
                <a:t> modelo.</a:t>
              </a:r>
              <a:endParaRPr sz="900">
                <a:solidFill>
                  <a:srgbClr val="FFFFFF"/>
                </a:solidFill>
                <a:latin typeface="Lato"/>
                <a:ea typeface="Lato"/>
                <a:cs typeface="Lato"/>
                <a:sym typeface="Lato"/>
              </a:endParaRPr>
            </a:p>
          </p:txBody>
        </p:sp>
        <p:sp>
          <p:nvSpPr>
            <p:cNvPr id="158" name="Google Shape;158;p19"/>
            <p:cNvSpPr txBox="1"/>
            <p:nvPr/>
          </p:nvSpPr>
          <p:spPr>
            <a:xfrm>
              <a:off x="6415294"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DICIEMBRE</a:t>
              </a:r>
              <a:endParaRPr sz="700">
                <a:solidFill>
                  <a:srgbClr val="FFFFFF"/>
                </a:solidFill>
                <a:latin typeface="Raleway"/>
                <a:ea typeface="Raleway"/>
                <a:cs typeface="Raleway"/>
                <a:sym typeface="Raleway"/>
              </a:endParaRPr>
            </a:p>
          </p:txBody>
        </p:sp>
      </p:grpSp>
      <p:grpSp>
        <p:nvGrpSpPr>
          <p:cNvPr id="159" name="Google Shape;159;p19"/>
          <p:cNvGrpSpPr/>
          <p:nvPr/>
        </p:nvGrpSpPr>
        <p:grpSpPr>
          <a:xfrm>
            <a:off x="7532731" y="2678680"/>
            <a:ext cx="1029011" cy="1039104"/>
            <a:chOff x="7532731" y="2678680"/>
            <a:chExt cx="1029011" cy="1039104"/>
          </a:xfrm>
        </p:grpSpPr>
        <p:sp>
          <p:nvSpPr>
            <p:cNvPr id="160" name="Google Shape;160;p19"/>
            <p:cNvSpPr txBox="1"/>
            <p:nvPr/>
          </p:nvSpPr>
          <p:spPr>
            <a:xfrm>
              <a:off x="7532731" y="2856484"/>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Reducir en 20% las muertes en el hospital por ACV.</a:t>
              </a:r>
              <a:endParaRPr sz="900">
                <a:solidFill>
                  <a:srgbClr val="FFFFFF"/>
                </a:solidFill>
                <a:latin typeface="Lato"/>
                <a:ea typeface="Lato"/>
                <a:cs typeface="Lato"/>
                <a:sym typeface="Lato"/>
              </a:endParaRPr>
            </a:p>
          </p:txBody>
        </p:sp>
        <p:sp>
          <p:nvSpPr>
            <p:cNvPr id="161" name="Google Shape;161;p19"/>
            <p:cNvSpPr txBox="1"/>
            <p:nvPr/>
          </p:nvSpPr>
          <p:spPr>
            <a:xfrm>
              <a:off x="7532742"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2024</a:t>
              </a:r>
              <a:endParaRPr sz="700">
                <a:solidFill>
                  <a:srgbClr val="FFFFFF"/>
                </a:solidFill>
                <a:latin typeface="Raleway"/>
                <a:ea typeface="Raleway"/>
                <a:cs typeface="Raleway"/>
                <a:sym typeface="Raleway"/>
              </a:endParaRPr>
            </a:p>
          </p:txBody>
        </p:sp>
      </p:grpSp>
      <p:grpSp>
        <p:nvGrpSpPr>
          <p:cNvPr id="162" name="Google Shape;162;p19"/>
          <p:cNvGrpSpPr/>
          <p:nvPr/>
        </p:nvGrpSpPr>
        <p:grpSpPr>
          <a:xfrm>
            <a:off x="4180373" y="2678680"/>
            <a:ext cx="1029024" cy="1039007"/>
            <a:chOff x="4180373" y="2678680"/>
            <a:chExt cx="1029024" cy="1039007"/>
          </a:xfrm>
        </p:grpSpPr>
        <p:sp>
          <p:nvSpPr>
            <p:cNvPr id="163" name="Google Shape;163;p19"/>
            <p:cNvSpPr txBox="1"/>
            <p:nvPr/>
          </p:nvSpPr>
          <p:spPr>
            <a:xfrm>
              <a:off x="4180373" y="2856387"/>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Devoluciones</a:t>
              </a:r>
              <a:endParaRPr sz="900">
                <a:solidFill>
                  <a:srgbClr val="FFFFFF"/>
                </a:solidFill>
                <a:latin typeface="Lato"/>
                <a:ea typeface="Lato"/>
                <a:cs typeface="Lato"/>
                <a:sym typeface="Lato"/>
              </a:endParaRPr>
            </a:p>
          </p:txBody>
        </p:sp>
        <p:sp>
          <p:nvSpPr>
            <p:cNvPr id="164" name="Google Shape;164;p19"/>
            <p:cNvSpPr txBox="1"/>
            <p:nvPr/>
          </p:nvSpPr>
          <p:spPr>
            <a:xfrm>
              <a:off x="4180397"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OCTUBRE</a:t>
              </a:r>
              <a:endParaRPr sz="700">
                <a:solidFill>
                  <a:srgbClr val="FFFFFF"/>
                </a:solidFill>
                <a:latin typeface="Raleway"/>
                <a:ea typeface="Raleway"/>
                <a:cs typeface="Raleway"/>
                <a:sym typeface="Raleway"/>
              </a:endParaRPr>
            </a:p>
          </p:txBody>
        </p:sp>
      </p:grpSp>
      <p:grpSp>
        <p:nvGrpSpPr>
          <p:cNvPr id="165" name="Google Shape;165;p19"/>
          <p:cNvGrpSpPr/>
          <p:nvPr/>
        </p:nvGrpSpPr>
        <p:grpSpPr>
          <a:xfrm>
            <a:off x="3062921" y="2678680"/>
            <a:ext cx="1029028" cy="1039008"/>
            <a:chOff x="3062921" y="2678680"/>
            <a:chExt cx="1029028" cy="1039008"/>
          </a:xfrm>
        </p:grpSpPr>
        <p:sp>
          <p:nvSpPr>
            <p:cNvPr id="166" name="Google Shape;166;p19"/>
            <p:cNvSpPr txBox="1"/>
            <p:nvPr/>
          </p:nvSpPr>
          <p:spPr>
            <a:xfrm>
              <a:off x="3062921" y="2856388"/>
              <a:ext cx="1029000" cy="86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Presentación</a:t>
              </a:r>
              <a:r>
                <a:rPr lang="en" sz="900">
                  <a:solidFill>
                    <a:srgbClr val="FFFFFF"/>
                  </a:solidFill>
                  <a:latin typeface="Lato"/>
                  <a:ea typeface="Lato"/>
                  <a:cs typeface="Lato"/>
                  <a:sym typeface="Lato"/>
                </a:rPr>
                <a:t> y Wireframes</a:t>
              </a:r>
              <a:endParaRPr sz="900">
                <a:solidFill>
                  <a:srgbClr val="FFFFFF"/>
                </a:solidFill>
                <a:latin typeface="Lato"/>
                <a:ea typeface="Lato"/>
                <a:cs typeface="Lato"/>
                <a:sym typeface="Lato"/>
              </a:endParaRPr>
            </a:p>
          </p:txBody>
        </p:sp>
        <p:sp>
          <p:nvSpPr>
            <p:cNvPr id="167" name="Google Shape;167;p19"/>
            <p:cNvSpPr txBox="1"/>
            <p:nvPr/>
          </p:nvSpPr>
          <p:spPr>
            <a:xfrm>
              <a:off x="3062949" y="2678680"/>
              <a:ext cx="1029000" cy="1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HOY</a:t>
              </a:r>
              <a:endParaRPr sz="700">
                <a:solidFill>
                  <a:srgbClr val="FFFFFF"/>
                </a:solidFill>
                <a:latin typeface="Raleway"/>
                <a:ea typeface="Raleway"/>
                <a:cs typeface="Raleway"/>
                <a:sym typeface="Raleway"/>
              </a:endParaRPr>
            </a:p>
          </p:txBody>
        </p:sp>
      </p:grpSp>
      <p:grpSp>
        <p:nvGrpSpPr>
          <p:cNvPr id="168" name="Google Shape;168;p19"/>
          <p:cNvGrpSpPr/>
          <p:nvPr/>
        </p:nvGrpSpPr>
        <p:grpSpPr>
          <a:xfrm>
            <a:off x="1945500" y="2678680"/>
            <a:ext cx="1029000" cy="1038995"/>
            <a:chOff x="1945500" y="2678680"/>
            <a:chExt cx="1029000" cy="1038995"/>
          </a:xfrm>
        </p:grpSpPr>
        <p:sp>
          <p:nvSpPr>
            <p:cNvPr id="169" name="Google Shape;169;p19"/>
            <p:cNvSpPr txBox="1"/>
            <p:nvPr/>
          </p:nvSpPr>
          <p:spPr>
            <a:xfrm>
              <a:off x="1945500" y="2856375"/>
              <a:ext cx="1029000" cy="861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Desarrollo</a:t>
              </a:r>
              <a:r>
                <a:rPr lang="en" sz="900">
                  <a:solidFill>
                    <a:srgbClr val="FFFFFF"/>
                  </a:solidFill>
                  <a:latin typeface="Lato"/>
                  <a:ea typeface="Lato"/>
                  <a:cs typeface="Lato"/>
                  <a:sym typeface="Lato"/>
                </a:rPr>
                <a:t> de el caso de negocio</a:t>
              </a:r>
              <a:endParaRPr sz="900">
                <a:solidFill>
                  <a:srgbClr val="FFFFFF"/>
                </a:solidFill>
                <a:latin typeface="Lato"/>
                <a:ea typeface="Lato"/>
                <a:cs typeface="Lato"/>
                <a:sym typeface="Lato"/>
              </a:endParaRPr>
            </a:p>
          </p:txBody>
        </p:sp>
        <p:sp>
          <p:nvSpPr>
            <p:cNvPr id="170" name="Google Shape;170;p19"/>
            <p:cNvSpPr txBox="1"/>
            <p:nvPr/>
          </p:nvSpPr>
          <p:spPr>
            <a:xfrm>
              <a:off x="1945500" y="2678680"/>
              <a:ext cx="1029000" cy="164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SEPTIEMBRE</a:t>
              </a:r>
              <a:endParaRPr sz="700">
                <a:solidFill>
                  <a:srgbClr val="FFFFFF"/>
                </a:solidFill>
                <a:latin typeface="Raleway"/>
                <a:ea typeface="Raleway"/>
                <a:cs typeface="Raleway"/>
                <a:sym typeface="Raleway"/>
              </a:endParaRPr>
            </a:p>
          </p:txBody>
        </p:sp>
      </p:grpSp>
      <p:grpSp>
        <p:nvGrpSpPr>
          <p:cNvPr id="171" name="Google Shape;171;p19"/>
          <p:cNvGrpSpPr/>
          <p:nvPr/>
        </p:nvGrpSpPr>
        <p:grpSpPr>
          <a:xfrm>
            <a:off x="828040" y="2678680"/>
            <a:ext cx="1029012" cy="1039104"/>
            <a:chOff x="828040" y="2678680"/>
            <a:chExt cx="1029012" cy="1039104"/>
          </a:xfrm>
        </p:grpSpPr>
        <p:sp>
          <p:nvSpPr>
            <p:cNvPr id="172" name="Google Shape;172;p19"/>
            <p:cNvSpPr txBox="1"/>
            <p:nvPr/>
          </p:nvSpPr>
          <p:spPr>
            <a:xfrm>
              <a:off x="828040" y="2856484"/>
              <a:ext cx="1029000" cy="861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Hacer encuestas de viabilidad del proyecto</a:t>
              </a:r>
              <a:endParaRPr sz="900">
                <a:solidFill>
                  <a:srgbClr val="FFFFFF"/>
                </a:solidFill>
                <a:latin typeface="Lato"/>
                <a:ea typeface="Lato"/>
                <a:cs typeface="Lato"/>
                <a:sym typeface="Lato"/>
              </a:endParaRPr>
            </a:p>
          </p:txBody>
        </p:sp>
        <p:sp>
          <p:nvSpPr>
            <p:cNvPr id="173" name="Google Shape;173;p19"/>
            <p:cNvSpPr txBox="1"/>
            <p:nvPr/>
          </p:nvSpPr>
          <p:spPr>
            <a:xfrm>
              <a:off x="828052" y="2678680"/>
              <a:ext cx="1029000" cy="164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AGOSTO</a:t>
              </a:r>
              <a:endParaRPr sz="700">
                <a:solidFill>
                  <a:srgbClr val="FFFFFF"/>
                </a:solidFill>
                <a:latin typeface="Raleway"/>
                <a:ea typeface="Raleway"/>
                <a:cs typeface="Raleway"/>
                <a:sym typeface="Raleway"/>
              </a:endParaRPr>
            </a:p>
          </p:txBody>
        </p:sp>
      </p:grpSp>
      <p:grpSp>
        <p:nvGrpSpPr>
          <p:cNvPr id="174" name="Google Shape;174;p19"/>
          <p:cNvGrpSpPr/>
          <p:nvPr/>
        </p:nvGrpSpPr>
        <p:grpSpPr>
          <a:xfrm>
            <a:off x="3062590" y="2041983"/>
            <a:ext cx="1368114" cy="1312853"/>
            <a:chOff x="3588475" y="2010171"/>
            <a:chExt cx="1318664" cy="1265400"/>
          </a:xfrm>
        </p:grpSpPr>
        <p:sp>
          <p:nvSpPr>
            <p:cNvPr id="175" name="Google Shape;175;p19"/>
            <p:cNvSpPr/>
            <p:nvPr/>
          </p:nvSpPr>
          <p:spPr>
            <a:xfrm>
              <a:off x="3588475" y="2010171"/>
              <a:ext cx="1265400" cy="1265400"/>
            </a:xfrm>
            <a:prstGeom prst="blockArc">
              <a:avLst>
                <a:gd fmla="val 10800000" name="adj1"/>
                <a:gd fmla="val 21145742" name="adj2"/>
                <a:gd fmla="val 4708"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rot="10264840">
              <a:off x="4745726" y="2501027"/>
              <a:ext cx="150925" cy="143128"/>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19"/>
          <p:cNvGrpSpPr/>
          <p:nvPr/>
        </p:nvGrpSpPr>
        <p:grpSpPr>
          <a:xfrm rot="10800000">
            <a:off x="3841288" y="3035640"/>
            <a:ext cx="1368114" cy="1312853"/>
            <a:chOff x="3588475" y="2010171"/>
            <a:chExt cx="1318664" cy="1265400"/>
          </a:xfrm>
        </p:grpSpPr>
        <p:sp>
          <p:nvSpPr>
            <p:cNvPr id="178" name="Google Shape;178;p19"/>
            <p:cNvSpPr/>
            <p:nvPr/>
          </p:nvSpPr>
          <p:spPr>
            <a:xfrm>
              <a:off x="3588475" y="2010171"/>
              <a:ext cx="1265400" cy="1265400"/>
            </a:xfrm>
            <a:prstGeom prst="blockArc">
              <a:avLst>
                <a:gd fmla="val 10800000" name="adj1"/>
                <a:gd fmla="val 21145742" name="adj2"/>
                <a:gd fmla="val 4708" name="adj3"/>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rot="10264840">
              <a:off x="4745726" y="2501027"/>
              <a:ext cx="150925" cy="143128"/>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0"/>
          <p:cNvPicPr preferRelativeResize="0"/>
          <p:nvPr/>
        </p:nvPicPr>
        <p:blipFill>
          <a:blip r:embed="rId3">
            <a:alphaModFix/>
          </a:blip>
          <a:stretch>
            <a:fillRect/>
          </a:stretch>
        </p:blipFill>
        <p:spPr>
          <a:xfrm>
            <a:off x="0" y="3435501"/>
            <a:ext cx="1707998" cy="1707998"/>
          </a:xfrm>
          <a:prstGeom prst="rect">
            <a:avLst/>
          </a:prstGeom>
          <a:noFill/>
          <a:ln>
            <a:noFill/>
          </a:ln>
        </p:spPr>
      </p:pic>
      <p:pic>
        <p:nvPicPr>
          <p:cNvPr id="185" name="Google Shape;185;p20"/>
          <p:cNvPicPr preferRelativeResize="0"/>
          <p:nvPr/>
        </p:nvPicPr>
        <p:blipFill rotWithShape="1">
          <a:blip r:embed="rId4">
            <a:alphaModFix/>
          </a:blip>
          <a:srcRect b="0" l="0" r="0" t="0"/>
          <a:stretch/>
        </p:blipFill>
        <p:spPr>
          <a:xfrm>
            <a:off x="7272899" y="0"/>
            <a:ext cx="1871101" cy="2132226"/>
          </a:xfrm>
          <a:prstGeom prst="rect">
            <a:avLst/>
          </a:prstGeom>
          <a:noFill/>
          <a:ln>
            <a:noFill/>
          </a:ln>
        </p:spPr>
      </p:pic>
      <p:sp>
        <p:nvSpPr>
          <p:cNvPr id="186" name="Google Shape;186;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Solución</a:t>
            </a:r>
            <a:endParaRPr/>
          </a:p>
        </p:txBody>
      </p:sp>
      <p:sp>
        <p:nvSpPr>
          <p:cNvPr id="187" name="Google Shape;187;p20"/>
          <p:cNvSpPr txBox="1"/>
          <p:nvPr>
            <p:ph idx="1" type="body"/>
          </p:nvPr>
        </p:nvSpPr>
        <p:spPr>
          <a:xfrm>
            <a:off x="729450" y="1966363"/>
            <a:ext cx="7334400" cy="1208700"/>
          </a:xfrm>
          <a:prstGeom prst="rect">
            <a:avLst/>
          </a:prstGeom>
        </p:spPr>
        <p:txBody>
          <a:bodyPr anchorCtr="0" anchor="t" bIns="91425" lIns="91425" spcFirstLastPara="1" rIns="91425" wrap="square" tIns="91425">
            <a:noAutofit/>
          </a:bodyPr>
          <a:lstStyle/>
          <a:p>
            <a:pPr indent="-323850" lvl="0" marL="457200" rtl="0" algn="just">
              <a:lnSpc>
                <a:spcPct val="150000"/>
              </a:lnSpc>
              <a:spcBef>
                <a:spcPts val="0"/>
              </a:spcBef>
              <a:spcAft>
                <a:spcPts val="0"/>
              </a:spcAft>
              <a:buSzPts val="1500"/>
              <a:buChar char="●"/>
            </a:pPr>
            <a:r>
              <a:rPr lang="en" sz="1500"/>
              <a:t>Software predictivo vinculado con la base de datos de cada paciente </a:t>
            </a:r>
            <a:endParaRPr sz="1500"/>
          </a:p>
          <a:p>
            <a:pPr indent="-323850" lvl="0" marL="457200" rtl="0" algn="just">
              <a:lnSpc>
                <a:spcPct val="150000"/>
              </a:lnSpc>
              <a:spcBef>
                <a:spcPts val="0"/>
              </a:spcBef>
              <a:spcAft>
                <a:spcPts val="0"/>
              </a:spcAft>
              <a:buSzPts val="1500"/>
              <a:buChar char="●"/>
            </a:pPr>
            <a:r>
              <a:rPr lang="en" sz="1500"/>
              <a:t>Identificar el grado de riesgo que tienen los pacientes de padecer un ACV</a:t>
            </a:r>
            <a:endParaRPr sz="1500"/>
          </a:p>
          <a:p>
            <a:pPr indent="-323850" lvl="0" marL="457200" rtl="0" algn="just">
              <a:lnSpc>
                <a:spcPct val="150000"/>
              </a:lnSpc>
              <a:spcBef>
                <a:spcPts val="0"/>
              </a:spcBef>
              <a:spcAft>
                <a:spcPts val="0"/>
              </a:spcAft>
              <a:buSzPts val="1500"/>
              <a:buChar char="●"/>
            </a:pPr>
            <a:r>
              <a:rPr lang="en" sz="1500"/>
              <a:t>Recomendación al médico sobre tratamiento </a:t>
            </a:r>
            <a:endParaRPr sz="1500"/>
          </a:p>
          <a:p>
            <a:pPr indent="0" lvl="0" marL="457200" rtl="0" algn="just">
              <a:lnSpc>
                <a:spcPct val="150000"/>
              </a:lnSpc>
              <a:spcBef>
                <a:spcPts val="1600"/>
              </a:spcBef>
              <a:spcAft>
                <a:spcPts val="1600"/>
              </a:spcAft>
              <a:buNone/>
            </a:pPr>
            <a:r>
              <a:t/>
            </a:r>
            <a:endParaRPr sz="1500"/>
          </a:p>
        </p:txBody>
      </p:sp>
      <p:sp>
        <p:nvSpPr>
          <p:cNvPr id="188" name="Google Shape;188;p20"/>
          <p:cNvSpPr txBox="1"/>
          <p:nvPr>
            <p:ph type="title"/>
          </p:nvPr>
        </p:nvSpPr>
        <p:spPr>
          <a:xfrm>
            <a:off x="1884075" y="3136850"/>
            <a:ext cx="6534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Modelo de ML</a:t>
            </a:r>
            <a:endParaRPr sz="2500"/>
          </a:p>
        </p:txBody>
      </p:sp>
      <p:sp>
        <p:nvSpPr>
          <p:cNvPr id="189" name="Google Shape;189;p20"/>
          <p:cNvSpPr txBox="1"/>
          <p:nvPr>
            <p:ph idx="1" type="body"/>
          </p:nvPr>
        </p:nvSpPr>
        <p:spPr>
          <a:xfrm>
            <a:off x="1629725" y="3672049"/>
            <a:ext cx="6434100" cy="1123800"/>
          </a:xfrm>
          <a:prstGeom prst="rect">
            <a:avLst/>
          </a:prstGeom>
        </p:spPr>
        <p:txBody>
          <a:bodyPr anchorCtr="0" anchor="t" bIns="91425" lIns="91425" spcFirstLastPara="1" rIns="91425" wrap="square" tIns="91425">
            <a:noAutofit/>
          </a:bodyPr>
          <a:lstStyle/>
          <a:p>
            <a:pPr indent="-323850" lvl="0" marL="457200" rtl="0" algn="just">
              <a:lnSpc>
                <a:spcPct val="150000"/>
              </a:lnSpc>
              <a:spcBef>
                <a:spcPts val="0"/>
              </a:spcBef>
              <a:spcAft>
                <a:spcPts val="0"/>
              </a:spcAft>
              <a:buSzPts val="1500"/>
              <a:buChar char="●"/>
            </a:pPr>
            <a:r>
              <a:rPr lang="en" sz="1500"/>
              <a:t>Modelo Regresión</a:t>
            </a:r>
            <a:endParaRPr sz="1500"/>
          </a:p>
          <a:p>
            <a:pPr indent="-323850" lvl="0" marL="457200" rtl="0" algn="just">
              <a:lnSpc>
                <a:spcPct val="150000"/>
              </a:lnSpc>
              <a:spcBef>
                <a:spcPts val="0"/>
              </a:spcBef>
              <a:spcAft>
                <a:spcPts val="0"/>
              </a:spcAft>
              <a:buSzPts val="1500"/>
              <a:buChar char="●"/>
            </a:pPr>
            <a:r>
              <a:rPr lang="en" sz="1500"/>
              <a:t>Interpretabilidad </a:t>
            </a:r>
            <a:endParaRPr sz="1500"/>
          </a:p>
          <a:p>
            <a:pPr indent="-323850" lvl="0" marL="457200" rtl="0" algn="just">
              <a:lnSpc>
                <a:spcPct val="150000"/>
              </a:lnSpc>
              <a:spcBef>
                <a:spcPts val="0"/>
              </a:spcBef>
              <a:spcAft>
                <a:spcPts val="0"/>
              </a:spcAft>
              <a:buSzPts val="1500"/>
              <a:buChar char="●"/>
            </a:pPr>
            <a:r>
              <a:rPr lang="en" sz="1500"/>
              <a:t>Predicción de probabilidad de ACV</a:t>
            </a:r>
            <a:endParaRPr sz="1500"/>
          </a:p>
          <a:p>
            <a:pPr indent="0" lvl="0" marL="457200" rtl="0" algn="just">
              <a:lnSpc>
                <a:spcPct val="150000"/>
              </a:lnSpc>
              <a:spcBef>
                <a:spcPts val="1600"/>
              </a:spcBef>
              <a:spcAft>
                <a:spcPts val="1600"/>
              </a:spcAft>
              <a:buNone/>
            </a:pPr>
            <a:r>
              <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Wireframes</a:t>
            </a:r>
            <a:endParaRPr/>
          </a:p>
        </p:txBody>
      </p:sp>
      <p:pic>
        <p:nvPicPr>
          <p:cNvPr id="195" name="Google Shape;195;p21"/>
          <p:cNvPicPr preferRelativeResize="0"/>
          <p:nvPr/>
        </p:nvPicPr>
        <p:blipFill>
          <a:blip r:embed="rId3">
            <a:alphaModFix/>
          </a:blip>
          <a:stretch>
            <a:fillRect/>
          </a:stretch>
        </p:blipFill>
        <p:spPr>
          <a:xfrm>
            <a:off x="3626050" y="356975"/>
            <a:ext cx="4791800" cy="44295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2"/>
          <p:cNvPicPr preferRelativeResize="0"/>
          <p:nvPr/>
        </p:nvPicPr>
        <p:blipFill>
          <a:blip r:embed="rId3">
            <a:alphaModFix/>
          </a:blip>
          <a:stretch>
            <a:fillRect/>
          </a:stretch>
        </p:blipFill>
        <p:spPr>
          <a:xfrm>
            <a:off x="1045650" y="224850"/>
            <a:ext cx="7037000" cy="4683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3"/>
          <p:cNvPicPr preferRelativeResize="0"/>
          <p:nvPr/>
        </p:nvPicPr>
        <p:blipFill rotWithShape="1">
          <a:blip r:embed="rId3">
            <a:alphaModFix/>
          </a:blip>
          <a:srcRect b="0" l="0" r="3241" t="0"/>
          <a:stretch/>
        </p:blipFill>
        <p:spPr>
          <a:xfrm>
            <a:off x="1081763" y="245050"/>
            <a:ext cx="6980475" cy="46534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